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83" r:id="rId4"/>
    <p:sldId id="284" r:id="rId5"/>
    <p:sldId id="285" r:id="rId6"/>
    <p:sldId id="280" r:id="rId7"/>
    <p:sldId id="276" r:id="rId8"/>
    <p:sldId id="259" r:id="rId9"/>
    <p:sldId id="287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FFCC"/>
    <a:srgbClr val="CCFFFF"/>
    <a:srgbClr val="FF0000"/>
    <a:srgbClr val="CC00CC"/>
    <a:srgbClr val="003300"/>
    <a:srgbClr val="FF6600"/>
    <a:srgbClr val="FF505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46" d="100"/>
          <a:sy n="46" d="100"/>
        </p:scale>
        <p:origin x="-96" y="-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CF3D93-30DC-4FE2-9673-BB749F9870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64A7F-F4EA-4413-987B-575003489E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766E3-C9B8-48D3-BF2D-34F442DA99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08B717-1E78-4922-8800-64BF97348F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F1D66-D27E-4404-B1E1-A3965B30AD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6FEFAE-4149-42D2-B5A1-09A1DA5D73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28828-BFA6-4291-83E6-92074E2225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7B5B0-46F0-48F1-AA1A-43F5D2E6244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07CCA-8CB5-4FA3-8B61-666D7D8150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B9EEE-2F57-4FE9-BA63-A67D65D0FE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F9F668-7DF9-4D43-8466-8EE666D400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864BA52-3A3C-43AE-AD41-90B205674D7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Основные характеристики операционных систем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105416"/>
          </a:xfrm>
        </p:spPr>
        <p:txBody>
          <a:bodyPr/>
          <a:lstStyle/>
          <a:p>
            <a:r>
              <a:rPr lang="ru-RU" b="1" dirty="0" smtClean="0"/>
              <a:t>ОС</a:t>
            </a:r>
            <a:r>
              <a:rPr lang="ru-RU" dirty="0" smtClean="0"/>
              <a:t> – это комплекс системных программ, обеспечивающий совместное функционирование всех устройств компьютера и поддерживающий работу всех его программ.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357166"/>
            <a:ext cx="7772400" cy="5738834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Настоящая ОС должна:</a:t>
            </a:r>
          </a:p>
          <a:p>
            <a:pPr lvl="0"/>
            <a:r>
              <a:rPr lang="ru-RU" sz="2800" dirty="0" smtClean="0"/>
              <a:t>быть общепризнанной и использоваться как стандартная система на многих компьютерах;</a:t>
            </a:r>
          </a:p>
          <a:p>
            <a:pPr lvl="0"/>
            <a:r>
              <a:rPr lang="ru-RU" sz="2800" dirty="0" smtClean="0"/>
              <a:t>работать со всеми устройствами компьютера, в том числе и выпущенным давно;</a:t>
            </a:r>
          </a:p>
          <a:p>
            <a:pPr lvl="0"/>
            <a:r>
              <a:rPr lang="ru-RU" sz="2800" dirty="0" smtClean="0"/>
              <a:t>обеспечивать запуск самых разных программ, написанных разными людьми и в разное время;</a:t>
            </a:r>
          </a:p>
          <a:p>
            <a:pPr lvl="0"/>
            <a:r>
              <a:rPr lang="ru-RU" sz="2800" dirty="0" smtClean="0"/>
              <a:t>предоставлять средства для проверки, настройки, обслуживания    компьютерной системы.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571480"/>
            <a:ext cx="7772400" cy="5524520"/>
          </a:xfrm>
        </p:spPr>
        <p:txBody>
          <a:bodyPr/>
          <a:lstStyle/>
          <a:p>
            <a:pPr>
              <a:buNone/>
            </a:pPr>
            <a:r>
              <a:rPr lang="ru-RU" sz="2800" b="1" i="1" dirty="0" smtClean="0"/>
              <a:t>Основными </a:t>
            </a:r>
            <a:r>
              <a:rPr lang="ru-RU" sz="2800" b="1" i="1" dirty="0" smtClean="0"/>
              <a:t>функциями ОС</a:t>
            </a:r>
            <a:r>
              <a:rPr lang="ru-RU" sz="2800" dirty="0" smtClean="0"/>
              <a:t> являются:</a:t>
            </a:r>
          </a:p>
          <a:p>
            <a:pPr lvl="0"/>
            <a:r>
              <a:rPr lang="ru-RU" sz="2800" dirty="0" smtClean="0"/>
              <a:t>Организация согласованного выполнения всех процессов в компьютере.</a:t>
            </a:r>
          </a:p>
          <a:p>
            <a:pPr lvl="0"/>
            <a:r>
              <a:rPr lang="ru-RU" sz="2800" dirty="0" smtClean="0"/>
              <a:t>Обеспечение хранения информации во внешней памяти и обмен с устройствами ввода-вывода, т.е. ОС отвечает за правильный ввод информации с устройства ввода и ее вывода на монитор, принтер и т.д., а также за правильное распределение информации на дисках внешней памяти.</a:t>
            </a:r>
          </a:p>
          <a:p>
            <a:pPr lvl="0"/>
            <a:r>
              <a:rPr lang="ru-RU" sz="2800" dirty="0" smtClean="0"/>
              <a:t>Реакция на ошибки и аварийные ситуации.</a:t>
            </a:r>
          </a:p>
          <a:p>
            <a:pPr lvl="0"/>
            <a:r>
              <a:rPr lang="ru-RU" sz="2800" dirty="0" smtClean="0"/>
              <a:t>Осуществление диалога и общения с пользователем.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85729"/>
            <a:ext cx="7772400" cy="500066"/>
          </a:xfrm>
        </p:spPr>
        <p:txBody>
          <a:bodyPr/>
          <a:lstStyle/>
          <a:p>
            <a:pPr algn="l"/>
            <a:r>
              <a:rPr lang="ru-RU" dirty="0" smtClean="0"/>
              <a:t>Состав ОС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57158" y="1000107"/>
          <a:ext cx="8429684" cy="5706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786610"/>
              </a:tblGrid>
              <a:tr h="751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Модуль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Назначение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97545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+mn-cs"/>
                          <a:hlinkClick r:id="rId2" action="ppaction://hlinksldjump"/>
                        </a:rPr>
                        <a:t>Управление файловой системой</a:t>
                      </a:r>
                      <a:endParaRPr lang="ru-RU" sz="140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Управление хранением информации на дисках внешней памяти</a:t>
                      </a:r>
                      <a:endParaRPr lang="ru-RU" sz="1400" dirty="0"/>
                    </a:p>
                  </a:txBody>
                  <a:tcPr/>
                </a:tc>
              </a:tr>
              <a:tr h="75119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Командный процессор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Специальная программа, которая запрашивает у пользователя команды и выполняет их</a:t>
                      </a:r>
                      <a:endParaRPr lang="ru-RU" sz="1400" dirty="0"/>
                    </a:p>
                  </a:txBody>
                  <a:tcPr/>
                </a:tc>
              </a:tr>
              <a:tr h="97545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Драйверы устройств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Программы для работы с устройствами компьютера. К каждому устройству прилагается инструкция (программа-драйвер), в которой описывается, как с ним должна работать ОС</a:t>
                      </a:r>
                      <a:endParaRPr lang="ru-RU" sz="1400" dirty="0"/>
                    </a:p>
                  </a:txBody>
                  <a:tcPr/>
                </a:tc>
              </a:tr>
              <a:tr h="75119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Графический интерфейс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Благодаря графическому интерфейсу пользователь вводит команды с помощью мыши, что позволяет ему избегать ошибок при формировании текста команд, возникающих при вводе последних с клавиатуры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75119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Сервисные программы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Программы-утилиты, позволяющие обслуживать диски, выполнять операции с файлами, работать в сетях и т.д.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75119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Справочная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Позволяет оперативно получать необходимую информацию о функционировании ОС в целом, так и о работе ее отдельных модулей</a:t>
                      </a: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chemeClr val="bg2"/>
                </a:solidFill>
              </a:rPr>
              <a:t>Физическая структура</a:t>
            </a:r>
            <a:br>
              <a:rPr lang="ru-RU" sz="3600">
                <a:solidFill>
                  <a:schemeClr val="bg2"/>
                </a:solidFill>
              </a:rPr>
            </a:br>
            <a:r>
              <a:rPr lang="ru-RU" sz="3600">
                <a:solidFill>
                  <a:schemeClr val="bg2"/>
                </a:solidFill>
              </a:rPr>
              <a:t> гибкого диска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ru-RU"/>
          </a:p>
          <a:p>
            <a:endParaRPr lang="ru-RU"/>
          </a:p>
        </p:txBody>
      </p:sp>
      <p:pic>
        <p:nvPicPr>
          <p:cNvPr id="37892" name="Picture 4" descr="SECTOR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492375"/>
            <a:ext cx="2771775" cy="2781300"/>
          </a:xfrm>
          <a:prstGeom prst="rect">
            <a:avLst/>
          </a:prstGeom>
          <a:noFill/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059113" y="4221163"/>
            <a:ext cx="1728787" cy="1357312"/>
            <a:chOff x="1927" y="2659"/>
            <a:chExt cx="1089" cy="855"/>
          </a:xfrm>
        </p:grpSpPr>
        <p:sp>
          <p:nvSpPr>
            <p:cNvPr id="37894" name="Text Box 6"/>
            <p:cNvSpPr txBox="1">
              <a:spLocks noChangeArrowheads="1"/>
            </p:cNvSpPr>
            <p:nvPr/>
          </p:nvSpPr>
          <p:spPr bwMode="auto">
            <a:xfrm>
              <a:off x="2200" y="2976"/>
              <a:ext cx="816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b="1"/>
                <a:t>Сектор</a:t>
              </a:r>
            </a:p>
            <a:p>
              <a:pPr>
                <a:spcBef>
                  <a:spcPct val="50000"/>
                </a:spcBef>
              </a:pPr>
              <a:r>
                <a:rPr lang="ru-RU" sz="2000" b="1">
                  <a:solidFill>
                    <a:srgbClr val="FF0000"/>
                  </a:solidFill>
                </a:rPr>
                <a:t>512 байт</a:t>
              </a:r>
            </a:p>
          </p:txBody>
        </p:sp>
        <p:sp>
          <p:nvSpPr>
            <p:cNvPr id="37895" name="Line 7"/>
            <p:cNvSpPr>
              <a:spLocks noChangeShapeType="1"/>
            </p:cNvSpPr>
            <p:nvPr/>
          </p:nvSpPr>
          <p:spPr bwMode="auto">
            <a:xfrm flipH="1" flipV="1">
              <a:off x="1927" y="2659"/>
              <a:ext cx="545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843213" y="2060575"/>
            <a:ext cx="2233612" cy="792163"/>
            <a:chOff x="1791" y="1298"/>
            <a:chExt cx="1407" cy="499"/>
          </a:xfrm>
        </p:grpSpPr>
        <p:sp>
          <p:nvSpPr>
            <p:cNvPr id="37893" name="Text Box 5"/>
            <p:cNvSpPr txBox="1">
              <a:spLocks noChangeArrowheads="1"/>
            </p:cNvSpPr>
            <p:nvPr/>
          </p:nvSpPr>
          <p:spPr bwMode="auto">
            <a:xfrm>
              <a:off x="1882" y="1298"/>
              <a:ext cx="13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b="1"/>
                <a:t>дорожка</a:t>
              </a:r>
            </a:p>
          </p:txBody>
        </p:sp>
        <p:sp>
          <p:nvSpPr>
            <p:cNvPr id="37896" name="Line 8"/>
            <p:cNvSpPr>
              <a:spLocks noChangeShapeType="1"/>
            </p:cNvSpPr>
            <p:nvPr/>
          </p:nvSpPr>
          <p:spPr bwMode="auto">
            <a:xfrm flipH="1">
              <a:off x="1791" y="1480"/>
              <a:ext cx="454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5364163" y="692150"/>
            <a:ext cx="3571875" cy="51689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90513" indent="-290513" algn="ctr">
              <a:lnSpc>
                <a:spcPct val="80000"/>
              </a:lnSpc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</a:t>
            </a:r>
            <a:r>
              <a:rPr lang="ru-RU" sz="2400" b="1">
                <a:solidFill>
                  <a:srgbClr val="008000"/>
                </a:solidFill>
                <a:latin typeface="Times New Roman" pitchFamily="18" charset="0"/>
              </a:rPr>
              <a:t>Информационный объем гибких дисков:</a:t>
            </a:r>
          </a:p>
          <a:p>
            <a:pPr marL="290513" indent="-290513" algn="ctr">
              <a:lnSpc>
                <a:spcPct val="70000"/>
              </a:lnSpc>
              <a:spcBef>
                <a:spcPct val="50000"/>
              </a:spcBef>
            </a:pPr>
            <a:r>
              <a:rPr lang="en-US" sz="3200" b="1" i="1">
                <a:solidFill>
                  <a:srgbClr val="CC00CC"/>
                </a:solidFill>
                <a:latin typeface="Times New Roman" pitchFamily="18" charset="0"/>
              </a:rPr>
              <a:t>V = p</a:t>
            </a:r>
            <a:r>
              <a:rPr lang="ru-RU" sz="3200" b="1" i="1">
                <a:solidFill>
                  <a:srgbClr val="CC00CC"/>
                </a:solidFill>
                <a:latin typeface="Times New Roman" pitchFamily="18" charset="0"/>
              </a:rPr>
              <a:t>*</a:t>
            </a:r>
            <a:r>
              <a:rPr lang="en-US" sz="3200" b="1" i="1">
                <a:solidFill>
                  <a:srgbClr val="CC00CC"/>
                </a:solidFill>
                <a:latin typeface="Times New Roman" pitchFamily="18" charset="0"/>
              </a:rPr>
              <a:t>d</a:t>
            </a:r>
            <a:r>
              <a:rPr lang="ru-RU" sz="3200" b="1" i="1">
                <a:solidFill>
                  <a:srgbClr val="CC00CC"/>
                </a:solidFill>
                <a:latin typeface="Times New Roman" pitchFamily="18" charset="0"/>
              </a:rPr>
              <a:t>*</a:t>
            </a:r>
            <a:r>
              <a:rPr lang="en-US" sz="3200" b="1" i="1">
                <a:solidFill>
                  <a:srgbClr val="CC00CC"/>
                </a:solidFill>
                <a:latin typeface="Times New Roman" pitchFamily="18" charset="0"/>
              </a:rPr>
              <a:t>k</a:t>
            </a:r>
            <a:r>
              <a:rPr lang="ru-RU" sz="3200" b="1" i="1">
                <a:solidFill>
                  <a:srgbClr val="CC00CC"/>
                </a:solidFill>
                <a:latin typeface="Times New Roman" pitchFamily="18" charset="0"/>
              </a:rPr>
              <a:t>*</a:t>
            </a:r>
            <a:r>
              <a:rPr lang="en-US" sz="3200" b="1" i="1">
                <a:solidFill>
                  <a:srgbClr val="CC00CC"/>
                </a:solidFill>
                <a:latin typeface="Times New Roman" pitchFamily="18" charset="0"/>
              </a:rPr>
              <a:t>l</a:t>
            </a:r>
            <a:endParaRPr lang="ru-RU" sz="3200">
              <a:latin typeface="Times New Roman" pitchFamily="18" charset="0"/>
            </a:endParaRPr>
          </a:p>
          <a:p>
            <a:pPr marL="290513" indent="-290513">
              <a:lnSpc>
                <a:spcPct val="80000"/>
              </a:lnSpc>
              <a:spcBef>
                <a:spcPct val="50000"/>
              </a:spcBef>
            </a:pPr>
            <a:r>
              <a:rPr lang="ru-RU" sz="2400" b="1" i="1">
                <a:solidFill>
                  <a:srgbClr val="9900CC"/>
                </a:solidFill>
                <a:latin typeface="Times New Roman" pitchFamily="18" charset="0"/>
              </a:rPr>
              <a:t>р</a:t>
            </a:r>
            <a:r>
              <a:rPr lang="ru-RU" sz="2400">
                <a:latin typeface="Times New Roman" pitchFamily="18" charset="0"/>
              </a:rPr>
              <a:t> – количество поверхностей диска     </a:t>
            </a:r>
            <a:r>
              <a:rPr lang="en-US" sz="2400">
                <a:latin typeface="Times New Roman" pitchFamily="18" charset="0"/>
              </a:rPr>
              <a:t>(</a:t>
            </a:r>
            <a:r>
              <a:rPr lang="en-US" sz="2400" b="1" i="1">
                <a:latin typeface="Times New Roman" pitchFamily="18" charset="0"/>
              </a:rPr>
              <a:t>p</a:t>
            </a:r>
            <a:r>
              <a:rPr lang="ru-RU" sz="2400" b="1" i="1">
                <a:latin typeface="Times New Roman" pitchFamily="18" charset="0"/>
              </a:rPr>
              <a:t> </a:t>
            </a:r>
            <a:r>
              <a:rPr lang="en-US" sz="2400" b="1" i="1">
                <a:latin typeface="Times New Roman" pitchFamily="18" charset="0"/>
              </a:rPr>
              <a:t>=</a:t>
            </a:r>
            <a:r>
              <a:rPr lang="ru-RU" sz="2400" b="1" i="1">
                <a:latin typeface="Times New Roman" pitchFamily="18" charset="0"/>
              </a:rPr>
              <a:t> </a:t>
            </a:r>
            <a:r>
              <a:rPr lang="en-US" sz="2400" b="1" i="1"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)</a:t>
            </a:r>
            <a:endParaRPr lang="ru-RU" sz="2400">
              <a:latin typeface="Times New Roman" pitchFamily="18" charset="0"/>
            </a:endParaRPr>
          </a:p>
          <a:p>
            <a:pPr marL="290513" indent="-290513">
              <a:lnSpc>
                <a:spcPct val="90000"/>
              </a:lnSpc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 </a:t>
            </a:r>
            <a:r>
              <a:rPr lang="en-US" sz="2400" b="1" i="1">
                <a:solidFill>
                  <a:srgbClr val="9900CC"/>
                </a:solidFill>
                <a:latin typeface="Times New Roman" pitchFamily="18" charset="0"/>
              </a:rPr>
              <a:t>d</a:t>
            </a:r>
            <a:r>
              <a:rPr lang="ru-RU" sz="2400">
                <a:latin typeface="Times New Roman" pitchFamily="18" charset="0"/>
              </a:rPr>
              <a:t> – количество дорожек на поверхности</a:t>
            </a:r>
            <a:r>
              <a:rPr lang="en-US" sz="2400">
                <a:latin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</a:rPr>
              <a:t>     </a:t>
            </a:r>
            <a:br>
              <a:rPr lang="ru-RU" sz="2400">
                <a:latin typeface="Times New Roman" pitchFamily="18" charset="0"/>
              </a:rPr>
            </a:br>
            <a:r>
              <a:rPr lang="ru-RU" sz="2400">
                <a:latin typeface="Times New Roman" pitchFamily="18" charset="0"/>
              </a:rPr>
              <a:t> </a:t>
            </a:r>
            <a:r>
              <a:rPr lang="en-US" sz="2400">
                <a:latin typeface="Times New Roman" pitchFamily="18" charset="0"/>
              </a:rPr>
              <a:t>(</a:t>
            </a:r>
            <a:r>
              <a:rPr lang="en-US" sz="2400" b="1" i="1">
                <a:latin typeface="Times New Roman" pitchFamily="18" charset="0"/>
              </a:rPr>
              <a:t>d</a:t>
            </a:r>
            <a:r>
              <a:rPr lang="ru-RU" sz="2400" b="1" i="1">
                <a:latin typeface="Times New Roman" pitchFamily="18" charset="0"/>
              </a:rPr>
              <a:t> </a:t>
            </a:r>
            <a:r>
              <a:rPr lang="en-US" sz="2400" b="1" i="1">
                <a:latin typeface="Times New Roman" pitchFamily="18" charset="0"/>
              </a:rPr>
              <a:t>=</a:t>
            </a:r>
            <a:r>
              <a:rPr lang="ru-RU" sz="2400" b="1" i="1">
                <a:latin typeface="Times New Roman" pitchFamily="18" charset="0"/>
              </a:rPr>
              <a:t> </a:t>
            </a:r>
            <a:r>
              <a:rPr lang="en-US" sz="2400" b="1" i="1">
                <a:latin typeface="Times New Roman" pitchFamily="18" charset="0"/>
              </a:rPr>
              <a:t>80</a:t>
            </a:r>
            <a:r>
              <a:rPr lang="en-US" sz="2400">
                <a:latin typeface="Times New Roman" pitchFamily="18" charset="0"/>
              </a:rPr>
              <a:t>)</a:t>
            </a:r>
            <a:endParaRPr lang="ru-RU" sz="2400">
              <a:latin typeface="Times New Roman" pitchFamily="18" charset="0"/>
            </a:endParaRPr>
          </a:p>
          <a:p>
            <a:pPr marL="290513" indent="-290513">
              <a:lnSpc>
                <a:spcPct val="90000"/>
              </a:lnSpc>
              <a:spcBef>
                <a:spcPct val="50000"/>
              </a:spcBef>
            </a:pPr>
            <a:r>
              <a:rPr lang="en-US" sz="2400" b="1" i="1">
                <a:solidFill>
                  <a:srgbClr val="9900CC"/>
                </a:solidFill>
                <a:latin typeface="Times New Roman" pitchFamily="18" charset="0"/>
              </a:rPr>
              <a:t>k</a:t>
            </a:r>
            <a:r>
              <a:rPr lang="ru-RU" sz="2400">
                <a:latin typeface="Times New Roman" pitchFamily="18" charset="0"/>
              </a:rPr>
              <a:t> – количество секторов на дорожке</a:t>
            </a:r>
            <a:r>
              <a:rPr lang="en-US" sz="2400">
                <a:latin typeface="Times New Roman" pitchFamily="18" charset="0"/>
              </a:rPr>
              <a:t> (</a:t>
            </a:r>
            <a:r>
              <a:rPr lang="en-US" sz="2400" b="1" i="1">
                <a:latin typeface="Times New Roman" pitchFamily="18" charset="0"/>
              </a:rPr>
              <a:t>k</a:t>
            </a:r>
            <a:r>
              <a:rPr lang="ru-RU" sz="2400" b="1" i="1">
                <a:latin typeface="Times New Roman" pitchFamily="18" charset="0"/>
              </a:rPr>
              <a:t> </a:t>
            </a:r>
            <a:r>
              <a:rPr lang="en-US" sz="2400" b="1" i="1">
                <a:latin typeface="Times New Roman" pitchFamily="18" charset="0"/>
              </a:rPr>
              <a:t>=</a:t>
            </a:r>
            <a:r>
              <a:rPr lang="ru-RU" sz="2400" b="1" i="1">
                <a:latin typeface="Times New Roman" pitchFamily="18" charset="0"/>
              </a:rPr>
              <a:t> </a:t>
            </a:r>
            <a:r>
              <a:rPr lang="en-US" sz="2400" b="1" i="1">
                <a:latin typeface="Times New Roman" pitchFamily="18" charset="0"/>
              </a:rPr>
              <a:t>18</a:t>
            </a:r>
            <a:r>
              <a:rPr lang="ru-RU" sz="2400" b="1" i="1">
                <a:latin typeface="Times New Roman" pitchFamily="18" charset="0"/>
              </a:rPr>
              <a:t> </a:t>
            </a:r>
            <a:r>
              <a:rPr lang="en-US" sz="2400">
                <a:latin typeface="Times New Roman" pitchFamily="18" charset="0"/>
              </a:rPr>
              <a:t>)</a:t>
            </a:r>
            <a:endParaRPr lang="ru-RU" sz="2400">
              <a:latin typeface="Times New Roman" pitchFamily="18" charset="0"/>
            </a:endParaRPr>
          </a:p>
          <a:p>
            <a:pPr marL="290513" indent="-290513">
              <a:lnSpc>
                <a:spcPct val="90000"/>
              </a:lnSpc>
              <a:spcBef>
                <a:spcPct val="50000"/>
              </a:spcBef>
            </a:pPr>
            <a:r>
              <a:rPr lang="ru-RU" sz="2400" b="1" i="1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i="1">
                <a:solidFill>
                  <a:srgbClr val="9900CC"/>
                </a:solidFill>
                <a:latin typeface="Times New Roman" pitchFamily="18" charset="0"/>
              </a:rPr>
              <a:t>l</a:t>
            </a:r>
            <a:r>
              <a:rPr lang="en-US" sz="2400">
                <a:latin typeface="Times New Roman" pitchFamily="18" charset="0"/>
              </a:rPr>
              <a:t> – </a:t>
            </a:r>
            <a:r>
              <a:rPr lang="ru-RU" sz="2400">
                <a:latin typeface="Times New Roman" pitchFamily="18" charset="0"/>
              </a:rPr>
              <a:t>емкость сектора </a:t>
            </a:r>
            <a:r>
              <a:rPr lang="en-US" sz="2400">
                <a:latin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</a:rPr>
              <a:t>               </a:t>
            </a:r>
            <a:r>
              <a:rPr lang="en-US" sz="2400">
                <a:latin typeface="Times New Roman" pitchFamily="18" charset="0"/>
              </a:rPr>
              <a:t>(</a:t>
            </a:r>
            <a:r>
              <a:rPr lang="en-US" sz="2400" b="1" i="1">
                <a:latin typeface="Times New Roman" pitchFamily="18" charset="0"/>
              </a:rPr>
              <a:t>l</a:t>
            </a:r>
            <a:r>
              <a:rPr lang="ru-RU" sz="2400" b="1" i="1">
                <a:latin typeface="Times New Roman" pitchFamily="18" charset="0"/>
              </a:rPr>
              <a:t> </a:t>
            </a:r>
            <a:r>
              <a:rPr lang="en-US" sz="2400" b="1" i="1">
                <a:latin typeface="Times New Roman" pitchFamily="18" charset="0"/>
              </a:rPr>
              <a:t>=</a:t>
            </a:r>
            <a:r>
              <a:rPr lang="ru-RU" sz="2400" b="1" i="1">
                <a:latin typeface="Times New Roman" pitchFamily="18" charset="0"/>
              </a:rPr>
              <a:t> </a:t>
            </a:r>
            <a:r>
              <a:rPr lang="en-US" sz="2400" b="1" i="1">
                <a:latin typeface="Times New Roman" pitchFamily="18" charset="0"/>
              </a:rPr>
              <a:t>512</a:t>
            </a:r>
            <a:r>
              <a:rPr lang="ru-RU" sz="2400" b="1" i="1">
                <a:latin typeface="Times New Roman" pitchFamily="18" charset="0"/>
              </a:rPr>
              <a:t> байт</a:t>
            </a:r>
            <a:r>
              <a:rPr lang="ru-RU" sz="2400">
                <a:latin typeface="Times New Roman" pitchFamily="18" charset="0"/>
              </a:rPr>
              <a:t>).</a:t>
            </a:r>
            <a:r>
              <a:rPr lang="ru-RU" sz="2400">
                <a:solidFill>
                  <a:srgbClr val="9900CC"/>
                </a:solidFill>
                <a:latin typeface="Times New Roman" pitchFamily="18" charset="0"/>
              </a:rPr>
              <a:t> </a:t>
            </a:r>
            <a:endParaRPr lang="ru-RU" sz="2400" b="1" i="1">
              <a:solidFill>
                <a:srgbClr val="9900CC"/>
              </a:solidFill>
              <a:latin typeface="Times New Roman" pitchFamily="18" charset="0"/>
            </a:endParaRP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323850" y="6092825"/>
            <a:ext cx="5562600" cy="547688"/>
          </a:xfrm>
          <a:prstGeom prst="rect">
            <a:avLst/>
          </a:prstGeom>
          <a:solidFill>
            <a:srgbClr val="FFFFCC"/>
          </a:solidFill>
          <a:ln w="2857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i="1">
                <a:solidFill>
                  <a:srgbClr val="FF0000"/>
                </a:solidFill>
                <a:latin typeface="Times New Roman" pitchFamily="18" charset="0"/>
              </a:rPr>
              <a:t>V = 2 * 80 * 18 * 512 = 144</a:t>
            </a:r>
            <a:r>
              <a:rPr lang="ru-RU" sz="2800" b="1" i="1">
                <a:solidFill>
                  <a:srgbClr val="FF0000"/>
                </a:solidFill>
                <a:latin typeface="Times New Roman" pitchFamily="18" charset="0"/>
              </a:rPr>
              <a:t>0</a:t>
            </a:r>
            <a:r>
              <a:rPr lang="en-US" sz="28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800" i="1">
                <a:solidFill>
                  <a:srgbClr val="FF0000"/>
                </a:solidFill>
                <a:latin typeface="Times New Roman" pitchFamily="18" charset="0"/>
              </a:rPr>
              <a:t>Кбайт</a:t>
            </a:r>
          </a:p>
        </p:txBody>
      </p:sp>
      <p:sp>
        <p:nvSpPr>
          <p:cNvPr id="37900" name="AutoShape 12"/>
          <p:cNvSpPr>
            <a:spLocks noChangeArrowheads="1"/>
          </p:cNvSpPr>
          <p:nvPr/>
        </p:nvSpPr>
        <p:spPr bwMode="auto">
          <a:xfrm>
            <a:off x="323850" y="1916113"/>
            <a:ext cx="3816350" cy="1081087"/>
          </a:xfrm>
          <a:prstGeom prst="wedgeRectCallout">
            <a:avLst>
              <a:gd name="adj1" fmla="val 21880"/>
              <a:gd name="adj2" fmla="val 165565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Минимальный элемент хранения информации дискете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 animBg="1"/>
      <p:bldP spid="37899" grpId="0" animBg="1"/>
      <p:bldP spid="379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81000" y="304800"/>
            <a:ext cx="8534400" cy="204152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3333FF"/>
                </a:solidFill>
              </a:rPr>
              <a:t>Логическая структура гибких дисков</a:t>
            </a:r>
            <a:r>
              <a:rPr lang="ru-RU" sz="3200"/>
              <a:t> – это совокупность секторов (емкостью 512 байтов), каждый из которых имеет свой порядковый номер (например, 100).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81000" y="2514600"/>
            <a:ext cx="85344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Минимальный элемент информации на гибком диске – </a:t>
            </a:r>
            <a:r>
              <a:rPr lang="ru-RU" b="1">
                <a:solidFill>
                  <a:srgbClr val="3333FF"/>
                </a:solidFill>
              </a:rPr>
              <a:t>сектор</a:t>
            </a:r>
            <a:r>
              <a:rPr lang="ru-RU" b="1"/>
              <a:t>.</a:t>
            </a:r>
          </a:p>
          <a:p>
            <a:pPr>
              <a:spcBef>
                <a:spcPct val="50000"/>
              </a:spcBef>
            </a:pPr>
            <a:r>
              <a:rPr lang="ru-RU"/>
              <a:t>Минимальный размер файла составляет один сектор, а максимальный – общее количество секторов на диске.</a:t>
            </a:r>
          </a:p>
          <a:p>
            <a:pPr>
              <a:spcBef>
                <a:spcPct val="50000"/>
              </a:spcBef>
            </a:pPr>
            <a:r>
              <a:rPr lang="ru-RU"/>
              <a:t>При размещении на диске файл записывается в произвольные свободные сектора.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762000" y="5105400"/>
            <a:ext cx="7924800" cy="145732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3200">
                <a:solidFill>
                  <a:srgbClr val="3333FF"/>
                </a:solidFill>
              </a:rPr>
              <a:t>1-й сектор </a:t>
            </a:r>
            <a:r>
              <a:rPr lang="ru-RU" sz="3200"/>
              <a:t>– загрузочная запись ОС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3200">
                <a:solidFill>
                  <a:srgbClr val="3333FF"/>
                </a:solidFill>
              </a:rPr>
              <a:t>со 2 по 33 сектора</a:t>
            </a:r>
            <a:r>
              <a:rPr lang="ru-RU" sz="3200"/>
              <a:t> – каталог и таблица </a:t>
            </a:r>
            <a:r>
              <a:rPr lang="en-US" sz="3200"/>
              <a:t>FAT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3200">
                <a:solidFill>
                  <a:srgbClr val="3333FF"/>
                </a:solidFill>
              </a:rPr>
              <a:t>с </a:t>
            </a:r>
            <a:r>
              <a:rPr lang="en-US" sz="3200">
                <a:solidFill>
                  <a:srgbClr val="3333FF"/>
                </a:solidFill>
              </a:rPr>
              <a:t>34 </a:t>
            </a:r>
            <a:r>
              <a:rPr lang="ru-RU" sz="3200">
                <a:solidFill>
                  <a:srgbClr val="3333FF"/>
                </a:solidFill>
              </a:rPr>
              <a:t>по</a:t>
            </a:r>
            <a:r>
              <a:rPr lang="en-US" sz="3200">
                <a:solidFill>
                  <a:srgbClr val="3333FF"/>
                </a:solidFill>
              </a:rPr>
              <a:t> 2880 </a:t>
            </a:r>
            <a:r>
              <a:rPr lang="ru-RU" sz="3200">
                <a:solidFill>
                  <a:srgbClr val="3333FF"/>
                </a:solidFill>
              </a:rPr>
              <a:t>сектора</a:t>
            </a:r>
            <a:r>
              <a:rPr lang="ru-RU" sz="3200"/>
              <a:t> – файлы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57200" y="0"/>
            <a:ext cx="8686800" cy="314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</a:t>
            </a:r>
            <a:r>
              <a:rPr lang="ru-RU" sz="3200" b="1">
                <a:solidFill>
                  <a:srgbClr val="008000"/>
                </a:solidFill>
              </a:rPr>
              <a:t>ПРИМЕР</a:t>
            </a:r>
          </a:p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9900CC"/>
                </a:solidFill>
              </a:rPr>
              <a:t>Файл_1</a:t>
            </a:r>
            <a:r>
              <a:rPr lang="ru-RU" sz="2800"/>
              <a:t> объемом  </a:t>
            </a:r>
            <a:r>
              <a:rPr lang="ru-RU" sz="2800" i="1"/>
              <a:t>2 Кбайта</a:t>
            </a:r>
            <a:r>
              <a:rPr lang="ru-RU" sz="2800"/>
              <a:t> занимает на диске </a:t>
            </a:r>
          </a:p>
          <a:p>
            <a:pPr>
              <a:spcBef>
                <a:spcPct val="50000"/>
              </a:spcBef>
            </a:pPr>
            <a:r>
              <a:rPr lang="ru-RU" sz="2800"/>
              <a:t>                  4 сектора (например, 34,  35,  47,  48).</a:t>
            </a:r>
          </a:p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8000"/>
                </a:solidFill>
              </a:rPr>
              <a:t>Файл_2</a:t>
            </a:r>
            <a:r>
              <a:rPr lang="ru-RU" sz="2800">
                <a:solidFill>
                  <a:srgbClr val="9900CC"/>
                </a:solidFill>
              </a:rPr>
              <a:t> </a:t>
            </a:r>
            <a:r>
              <a:rPr lang="ru-RU" sz="2800"/>
              <a:t> объемом </a:t>
            </a:r>
            <a:r>
              <a:rPr lang="ru-RU" sz="2800" i="1"/>
              <a:t>1 Кбайт</a:t>
            </a:r>
            <a:r>
              <a:rPr lang="ru-RU" sz="2800"/>
              <a:t> занимает на диске </a:t>
            </a:r>
          </a:p>
          <a:p>
            <a:pPr>
              <a:spcBef>
                <a:spcPct val="50000"/>
              </a:spcBef>
            </a:pPr>
            <a:r>
              <a:rPr lang="ru-RU" sz="2800"/>
              <a:t>                  2 сектора (например, 36 и 49).</a:t>
            </a:r>
          </a:p>
        </p:txBody>
      </p:sp>
      <p:graphicFrame>
        <p:nvGraphicFramePr>
          <p:cNvPr id="5765" name="Group 645"/>
          <p:cNvGraphicFramePr>
            <a:graphicFrameLocks noGrp="1"/>
          </p:cNvGraphicFramePr>
          <p:nvPr/>
        </p:nvGraphicFramePr>
        <p:xfrm>
          <a:off x="0" y="3810000"/>
          <a:ext cx="9144000" cy="1889760"/>
        </p:xfrm>
        <a:graphic>
          <a:graphicData uri="http://schemas.openxmlformats.org/drawingml/2006/table">
            <a:tbl>
              <a:tblPr/>
              <a:tblGrid>
                <a:gridCol w="614363"/>
                <a:gridCol w="460375"/>
                <a:gridCol w="461962"/>
                <a:gridCol w="460375"/>
                <a:gridCol w="461963"/>
                <a:gridCol w="461962"/>
                <a:gridCol w="460375"/>
                <a:gridCol w="460375"/>
                <a:gridCol w="461963"/>
                <a:gridCol w="536575"/>
                <a:gridCol w="538162"/>
                <a:gridCol w="460375"/>
                <a:gridCol w="461963"/>
                <a:gridCol w="460375"/>
                <a:gridCol w="461962"/>
                <a:gridCol w="461963"/>
                <a:gridCol w="460375"/>
                <a:gridCol w="460375"/>
                <a:gridCol w="538162"/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 дор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gridSpan="1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   сектора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286612" y="6072206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Вверх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571503"/>
          </a:xfrm>
        </p:spPr>
        <p:txBody>
          <a:bodyPr/>
          <a:lstStyle/>
          <a:p>
            <a:pPr algn="l"/>
            <a:r>
              <a:rPr lang="ru-RU" sz="4000" dirty="0" smtClean="0"/>
              <a:t>Этапы загрузки ОС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285860"/>
            <a:ext cx="8001056" cy="4929222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ru-RU" dirty="0" smtClean="0"/>
              <a:t>Процессор обращается к ПЗУ </a:t>
            </a:r>
            <a:r>
              <a:rPr lang="en-US" dirty="0" smtClean="0"/>
              <a:t>&gt;</a:t>
            </a:r>
            <a:r>
              <a:rPr lang="ru-RU" dirty="0" smtClean="0"/>
              <a:t> работа </a:t>
            </a:r>
            <a:r>
              <a:rPr lang="en-US" dirty="0" smtClean="0"/>
              <a:t>BIOS </a:t>
            </a:r>
            <a:r>
              <a:rPr lang="ru-RU" dirty="0" smtClean="0"/>
              <a:t>(программа тестирования компьютера)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/>
              <a:t>Работа </a:t>
            </a:r>
            <a:r>
              <a:rPr lang="en-US" dirty="0" smtClean="0"/>
              <a:t>Master Boot </a:t>
            </a:r>
            <a:r>
              <a:rPr lang="ru-RU" dirty="0" smtClean="0"/>
              <a:t>(загрузчик ОС</a:t>
            </a:r>
            <a:r>
              <a:rPr lang="ru-RU" dirty="0" smtClean="0"/>
              <a:t>)-очень маленькая, </a:t>
            </a:r>
            <a:r>
              <a:rPr lang="ru-RU" dirty="0" smtClean="0"/>
              <a:t>ее основное назначение – считать в ОЗУ операционную систему с системного </a:t>
            </a:r>
            <a:r>
              <a:rPr lang="ru-RU" dirty="0" smtClean="0"/>
              <a:t>диска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/>
              <a:t>После окончания загрузки ОС управление передается командному процессору и на экране появляется графический интерфейс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561</Words>
  <Application>Microsoft PowerPoint</Application>
  <PresentationFormat>Экран (4:3)</PresentationFormat>
  <Paragraphs>115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Оформление по умолчанию</vt:lpstr>
      <vt:lpstr>Основные характеристики операционных систем</vt:lpstr>
      <vt:lpstr>ОС – это комплекс системных программ, обеспечивающий совместное функционирование всех устройств компьютера и поддерживающий работу всех его программ.</vt:lpstr>
      <vt:lpstr>Слайд 3</vt:lpstr>
      <vt:lpstr>Слайд 4</vt:lpstr>
      <vt:lpstr>Состав ОС</vt:lpstr>
      <vt:lpstr>Физическая структура  гибкого диска</vt:lpstr>
      <vt:lpstr>Слайд 7</vt:lpstr>
      <vt:lpstr>Слайд 8</vt:lpstr>
      <vt:lpstr>Этапы загрузки ОС</vt:lpstr>
    </vt:vector>
  </TitlesOfParts>
  <Company>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Бочкова</dc:creator>
  <cp:lastModifiedBy>Администратор</cp:lastModifiedBy>
  <cp:revision>60</cp:revision>
  <dcterms:created xsi:type="dcterms:W3CDTF">2003-03-24T18:11:27Z</dcterms:created>
  <dcterms:modified xsi:type="dcterms:W3CDTF">2010-09-20T05:56:07Z</dcterms:modified>
</cp:coreProperties>
</file>